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gif"/>
  <Override PartName="/ppt/media/image18.jpg" ContentType="image/gif"/>
  <Override PartName="/ppt/media/image35.jpg" ContentType="image/png"/>
  <Override PartName="/ppt/media/image50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30" r:id="rId2"/>
    <p:sldId id="334" r:id="rId3"/>
    <p:sldId id="331" r:id="rId4"/>
    <p:sldId id="335" r:id="rId5"/>
    <p:sldId id="259" r:id="rId6"/>
    <p:sldId id="258" r:id="rId7"/>
    <p:sldId id="282" r:id="rId8"/>
    <p:sldId id="301" r:id="rId9"/>
    <p:sldId id="314" r:id="rId10"/>
    <p:sldId id="260" r:id="rId11"/>
    <p:sldId id="304" r:id="rId12"/>
    <p:sldId id="311" r:id="rId13"/>
    <p:sldId id="308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07" r:id="rId23"/>
    <p:sldId id="263" r:id="rId24"/>
    <p:sldId id="261" r:id="rId25"/>
    <p:sldId id="274" r:id="rId26"/>
    <p:sldId id="275" r:id="rId27"/>
    <p:sldId id="327" r:id="rId28"/>
    <p:sldId id="287" r:id="rId29"/>
    <p:sldId id="336" r:id="rId30"/>
    <p:sldId id="337" r:id="rId31"/>
    <p:sldId id="28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7"/>
    <a:srgbClr val="7031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>
      <p:cViewPr varScale="1">
        <p:scale>
          <a:sx n="88" d="100"/>
          <a:sy n="88" d="100"/>
        </p:scale>
        <p:origin x="84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B5888-23AC-4502-BC58-E14E7DFC2FB8}" type="datetimeFigureOut">
              <a:rPr lang="ru-RU" smtClean="0"/>
              <a:t>13.05.2020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A0E83A-2A78-4E12-8E34-F7C3C447E1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63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jpeg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32.jpeg"/><Relationship Id="rId3" Type="http://schemas.openxmlformats.org/officeDocument/2006/relationships/image" Target="../media/image81.jpeg"/><Relationship Id="rId7" Type="http://schemas.microsoft.com/office/2007/relationships/hdphoto" Target="../media/hdphoto1.wdp"/><Relationship Id="rId12" Type="http://schemas.openxmlformats.org/officeDocument/2006/relationships/image" Target="http://www.thebabochka.ru/uploads/photos/194238200911184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11" Type="http://schemas.openxmlformats.org/officeDocument/2006/relationships/image" Target="../media/image9.jpeg"/><Relationship Id="rId5" Type="http://schemas.openxmlformats.org/officeDocument/2006/relationships/image" Target="../media/image83.jpeg"/><Relationship Id="rId15" Type="http://schemas.openxmlformats.org/officeDocument/2006/relationships/image" Target="../media/image4.jpeg"/><Relationship Id="rId10" Type="http://schemas.openxmlformats.org/officeDocument/2006/relationships/hyperlink" Target="http://www.thebabochka.ru/uploads/photos/194238200911184.jpg" TargetMode="External"/><Relationship Id="rId4" Type="http://schemas.openxmlformats.org/officeDocument/2006/relationships/image" Target="../media/image82.jpeg"/><Relationship Id="rId9" Type="http://schemas.microsoft.com/office/2007/relationships/hdphoto" Target="../media/hdphoto9.wdp"/><Relationship Id="rId1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gif"/><Relationship Id="rId3" Type="http://schemas.openxmlformats.org/officeDocument/2006/relationships/hyperlink" Target="http://www.thebabochka.ru/uploads/photos/194238200911184.jpg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http://www.thebabochka.ru/uploads/photos/194238200911184.jpg" TargetMode="External"/><Relationship Id="rId15" Type="http://schemas.openxmlformats.org/officeDocument/2006/relationships/image" Target="../media/image19.gif"/><Relationship Id="rId10" Type="http://schemas.openxmlformats.org/officeDocument/2006/relationships/image" Target="../media/image14.jpg"/><Relationship Id="rId4" Type="http://schemas.openxmlformats.org/officeDocument/2006/relationships/image" Target="../media/image9.jpeg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image" Target="../media/image25.jpeg"/><Relationship Id="rId7" Type="http://schemas.openxmlformats.org/officeDocument/2006/relationships/image" Target="../media/image2.png"/><Relationship Id="rId12" Type="http://schemas.openxmlformats.org/officeDocument/2006/relationships/image" Target="../media/image30.png"/><Relationship Id="rId17" Type="http://schemas.openxmlformats.org/officeDocument/2006/relationships/image" Target="../media/image34.png"/><Relationship Id="rId2" Type="http://schemas.openxmlformats.org/officeDocument/2006/relationships/image" Target="../media/image1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29.jpeg"/><Relationship Id="rId5" Type="http://schemas.openxmlformats.org/officeDocument/2006/relationships/image" Target="../media/image27.jpeg"/><Relationship Id="rId15" Type="http://schemas.openxmlformats.org/officeDocument/2006/relationships/image" Target="../media/image32.jpeg"/><Relationship Id="rId10" Type="http://schemas.openxmlformats.org/officeDocument/2006/relationships/image" Target="../media/image3.jpeg"/><Relationship Id="rId4" Type="http://schemas.openxmlformats.org/officeDocument/2006/relationships/image" Target="../media/image26.jpeg"/><Relationship Id="rId9" Type="http://schemas.openxmlformats.org/officeDocument/2006/relationships/image" Target="../media/image4.jpeg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jp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32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252536" y="3861048"/>
            <a:ext cx="8820472" cy="529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  <a:spcAft>
                <a:spcPts val="600"/>
              </a:spcAft>
            </a:pPr>
            <a:r>
              <a:rPr lang="ru-RU" sz="8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Насекомые</a:t>
            </a:r>
            <a:endParaRPr lang="ru-RU" sz="8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879541" y="574242"/>
            <a:ext cx="1948804" cy="202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5563333" y="3783721"/>
            <a:ext cx="2763940" cy="2879112"/>
          </a:xfrm>
          <a:prstGeom prst="rect">
            <a:avLst/>
          </a:prstGeom>
          <a:noFill/>
        </p:spPr>
      </p:pic>
      <p:pic>
        <p:nvPicPr>
          <p:cNvPr id="6" name="Содержимое 4" descr="i (13)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5741830" y="1092426"/>
            <a:ext cx="2665068" cy="264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Кто здесь живет?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35003">
            <a:off x="6462008" y="4453396"/>
            <a:ext cx="1789161" cy="19310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62680"/>
            <a:ext cx="6984775" cy="3886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846559"/>
            <a:ext cx="2353444" cy="16670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268" y="4509120"/>
            <a:ext cx="3889070" cy="1835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5468" y="-62132"/>
            <a:ext cx="9144000" cy="685802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121696" y="267406"/>
            <a:ext cx="5022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вид, конечно, мелковаты,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 всё, что можно, тащат в 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Неугомонные ребята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Вся жизнь их связана с трудом.</a:t>
            </a:r>
            <a:endParaRPr lang="ru-RU" sz="24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 l="33333" t="6584" r="9877" b="16049"/>
          <a:stretch>
            <a:fillRect/>
          </a:stretch>
        </p:blipFill>
        <p:spPr bwMode="auto">
          <a:xfrm>
            <a:off x="730669" y="4909160"/>
            <a:ext cx="2992886" cy="1733968"/>
          </a:xfrm>
          <a:prstGeom prst="rect">
            <a:avLst/>
          </a:prstGeom>
          <a:noFill/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4752">
            <a:off x="365423" y="-180920"/>
            <a:ext cx="2165578" cy="227704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78" y="1979250"/>
            <a:ext cx="4428812" cy="312888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2204864"/>
            <a:ext cx="42365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Живут муравьи в муравейнике большой и дружной семьей, которой правит муравьиная принцесса. Она откладывает яички, из которых позже появляются личинки.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80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Picture 1" descr="f_4cd7bc6224b01.jpg"/>
          <p:cNvPicPr>
            <a:picLocks noChangeAspect="1"/>
          </p:cNvPicPr>
          <p:nvPr/>
        </p:nvPicPr>
        <p:blipFill>
          <a:blip r:embed="rId3" cstate="print"/>
          <a:srcRect l="4376" t="156" r="4376" b="4594"/>
          <a:stretch>
            <a:fillRect/>
          </a:stretch>
        </p:blipFill>
        <p:spPr bwMode="auto">
          <a:xfrm>
            <a:off x="1" y="116632"/>
            <a:ext cx="5940152" cy="66247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Rectangle 37"/>
          <p:cNvSpPr>
            <a:spLocks noChangeArrowheads="1"/>
          </p:cNvSpPr>
          <p:nvPr/>
        </p:nvSpPr>
        <p:spPr bwMode="auto">
          <a:xfrm>
            <a:off x="6151519" y="662851"/>
            <a:ext cx="2870713" cy="587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10953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Заботу о подрастающем поколении берут на себя рабочие муравьи — они кормят личинок, ухаживают за куколками — переносят их или поближе к поверхности, или прячут вглубь муравейника в зависимости от породы, помогают новорожденным выбраться из оболочки кокона. Охраняют муравьиный терем муравьи-солдаты, это бесстрашные защитники крепости, готовые не на жизнь, а на смерть сражаться с врагами. </a:t>
            </a:r>
          </a:p>
          <a:p>
            <a:pPr marL="0" marR="0" lvl="0" indent="109538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effectLst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40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1" y="980728"/>
            <a:ext cx="6656160" cy="52442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61" y="980728"/>
            <a:ext cx="6824145" cy="5376597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30747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Помоги муравью подняться к другу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41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0604"/>
            <a:ext cx="9144000" cy="695739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499992" y="826020"/>
            <a:ext cx="4374232" cy="1890349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92D050"/>
                </a:solidFill>
              </a:rPr>
              <a:t>По цветку ползёт букашка, на ней красная рубашка,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92D050"/>
                </a:solidFill>
              </a:rPr>
              <a:t>маленькая крошка, на спине горошки?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21658" y="3474919"/>
            <a:ext cx="3122342" cy="35703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5"/>
            <a:ext cx="5770138" cy="32272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21" y="-97565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7047" y="4730323"/>
            <a:ext cx="8969906" cy="198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знаем божью коровку как маленького красного жучка с чёрными точками. На самом деле это насекомое имеет очень разнообразную окраску. 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взгляд эти жучки кажутся мирными, но большинство из них активные и прожорливые хищники. Они уничтожают массу различных вредителей сада и поля - тлей, червецов, щитовок, мелких личинок и куколок, чем приносит огромную пользу хозяйству человека.</a:t>
            </a:r>
            <a:endParaRPr lang="ru-RU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32656"/>
            <a:ext cx="8280920" cy="439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9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477403">
            <a:off x="3954380" y="4507143"/>
            <a:ext cx="2459010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46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950469">
            <a:off x="3563085" y="4310576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1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2950469">
            <a:off x="4124513" y="4468060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трелка вправо 3"/>
          <p:cNvSpPr/>
          <p:nvPr/>
        </p:nvSpPr>
        <p:spPr>
          <a:xfrm rot="10800000">
            <a:off x="4283968" y="3366424"/>
            <a:ext cx="1440160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02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0" y="-18106"/>
            <a:ext cx="9144793" cy="6858594"/>
          </a:xfrm>
          <a:prstGeom prst="rect">
            <a:avLst/>
          </a:prstGeom>
        </p:spPr>
      </p:pic>
      <p:pic>
        <p:nvPicPr>
          <p:cNvPr id="6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80112" y="2699627"/>
            <a:ext cx="2736304" cy="4158440"/>
          </a:xfrm>
          <a:prstGeom prst="rect">
            <a:avLst/>
          </a:prstGeom>
          <a:noFill/>
        </p:spPr>
      </p:pic>
      <p:sp>
        <p:nvSpPr>
          <p:cNvPr id="7" name="Выноска-облако 6"/>
          <p:cNvSpPr/>
          <p:nvPr/>
        </p:nvSpPr>
        <p:spPr>
          <a:xfrm>
            <a:off x="1691680" y="188640"/>
            <a:ext cx="5440688" cy="3672408"/>
          </a:xfrm>
          <a:prstGeom prst="cloudCallout">
            <a:avLst>
              <a:gd name="adj1" fmla="val 16587"/>
              <a:gd name="adj2" fmla="val 622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Однажды мне сказали, что я — насекомое.                             Кто такие насекомые? И правда ли, что я — насекомое?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4299244"/>
            <a:ext cx="2520280" cy="2257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017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"/>
            <a:ext cx="9144000" cy="684325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Стрелка вправо 5"/>
          <p:cNvSpPr/>
          <p:nvPr/>
        </p:nvSpPr>
        <p:spPr>
          <a:xfrm rot="12950469">
            <a:off x="3908488" y="4684085"/>
            <a:ext cx="2482302" cy="50405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55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"/>
            <a:ext cx="9144000" cy="685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7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60464"/>
            <a:ext cx="5663467" cy="382103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Кто появиться отсюда?</a:t>
            </a:r>
            <a:endParaRPr lang="ru-RU" sz="32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881502"/>
            <a:ext cx="1651250" cy="1622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24" y="5025881"/>
            <a:ext cx="1687762" cy="1687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" r="60500" b="61550"/>
          <a:stretch/>
        </p:blipFill>
        <p:spPr>
          <a:xfrm rot="16376362">
            <a:off x="550805" y="5182063"/>
            <a:ext cx="1415851" cy="137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5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4" y="0"/>
            <a:ext cx="9144000" cy="6858022"/>
          </a:xfrm>
          <a:prstGeom prst="rect">
            <a:avLst/>
          </a:prstGeom>
          <a:noFill/>
        </p:spPr>
      </p:pic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835696" y="122051"/>
            <a:ext cx="7072926" cy="84631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Шевелились у цветка все четыре лепестка.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Я сорвать его хотел, он вспорхнул и улетел.</a:t>
            </a:r>
          </a:p>
        </p:txBody>
      </p:sp>
      <p:pic>
        <p:nvPicPr>
          <p:cNvPr id="6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2457091">
            <a:off x="283442" y="819047"/>
            <a:ext cx="2648906" cy="2759285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84146" y="3429011"/>
            <a:ext cx="43924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 мире существует около 165 тысяч видов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бабочек. Слово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«бабочка» произошло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слова «баба». В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давние времена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считалось, что в бабочку переселяется после смерти душа колдуньи.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Большинство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бабочек имеет короткую жизнь – всего лишь несколько дней. Бабочки никогда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спят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Бабочки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всего три цвета — красный, жёлтый и зелёный.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0411"/>
            <a:ext cx="4502782" cy="3602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26" b="96257" l="3200" r="98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3828">
            <a:off x="6536610" y="842230"/>
            <a:ext cx="2248390" cy="1872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73253"/>
            <a:ext cx="2232248" cy="1763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i (36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57158" y="1428736"/>
            <a:ext cx="3357563" cy="251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i (11)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5143504" y="1428736"/>
            <a:ext cx="3500437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насекомые\i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5662976" y="3623908"/>
            <a:ext cx="2318641" cy="350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насекомые\i (9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4214818"/>
            <a:ext cx="328614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286124"/>
            <a:ext cx="1262066" cy="126206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361555" y="142852"/>
            <a:ext cx="44208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i="1" dirty="0" smtClean="0">
                <a:ln w="1905"/>
                <a:solidFill>
                  <a:srgbClr val="7031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«Кто лишний?»</a:t>
            </a:r>
            <a:endParaRPr lang="ru-RU" sz="4400" b="1" i="1" cap="none" spc="0" dirty="0">
              <a:ln w="1905"/>
              <a:solidFill>
                <a:srgbClr val="7031E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 (36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1" y="3786190"/>
            <a:ext cx="352363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www.PicsDesktop.com_190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14282" y="285728"/>
            <a:ext cx="3524250" cy="2643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G:\насекомые\i (2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357166"/>
            <a:ext cx="3667144" cy="2750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G:\насекомые\i (19)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739"/>
          <a:stretch>
            <a:fillRect/>
          </a:stretch>
        </p:blipFill>
        <p:spPr bwMode="auto">
          <a:xfrm>
            <a:off x="5000628" y="3286124"/>
            <a:ext cx="4143372" cy="3242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86182" y="3000372"/>
            <a:ext cx="1262066" cy="126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20x390_345621_[www.ArtFile.ru]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2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5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4929190" y="21429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насекомые\i (2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661174"/>
            <a:ext cx="3929090" cy="2893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G:\насекомые\i (26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3643314"/>
            <a:ext cx="400052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HP\Desktop\анимации\Новая папка\15605565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2928934"/>
            <a:ext cx="1262066" cy="1262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4500562" y="214291"/>
            <a:ext cx="4643438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Волосата, зелена,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В листьях прячется она.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Хоть и много ножек,</a:t>
            </a:r>
          </a:p>
          <a:p>
            <a:pPr>
              <a:buNone/>
            </a:pPr>
            <a:r>
              <a:rPr lang="ru-RU" sz="2400" b="1" i="1" dirty="0" smtClean="0">
                <a:solidFill>
                  <a:srgbClr val="92D050"/>
                </a:solidFill>
              </a:rPr>
              <a:t>Бегать всё равно не может.</a:t>
            </a:r>
            <a:endParaRPr lang="ru-RU" sz="2400" b="1" i="1" dirty="0">
              <a:solidFill>
                <a:srgbClr val="92D050"/>
              </a:solidFill>
            </a:endParaRPr>
          </a:p>
        </p:txBody>
      </p:sp>
      <p:pic>
        <p:nvPicPr>
          <p:cNvPr id="5" name="Содержимое 4" descr="i (29)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4282" y="2428868"/>
            <a:ext cx="5715040" cy="4286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G:\spokojnye-fony-dlya-prezentacij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07362"/>
            <a:ext cx="9225167" cy="6965362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115616" y="188640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Georgia" pitchFamily="18" charset="0"/>
              </a:rPr>
              <a:t>Как насекомые защищаются от врагов?</a:t>
            </a:r>
            <a:endParaRPr lang="ru-RU" sz="2400" b="1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9" name="Picture 1" descr="Gastropacha_quercifolia_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412776"/>
            <a:ext cx="3672408" cy="22682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1" descr="butterfly-005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3088" y="1442733"/>
            <a:ext cx="3456384" cy="230929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" descr="Locust_mimicry.jpg"/>
          <p:cNvPicPr>
            <a:picLocks noChangeAspect="1"/>
          </p:cNvPicPr>
          <p:nvPr/>
        </p:nvPicPr>
        <p:blipFill>
          <a:blip r:embed="rId6" cstate="print"/>
          <a:srcRect t="26398"/>
          <a:stretch>
            <a:fillRect/>
          </a:stretch>
        </p:blipFill>
        <p:spPr bwMode="auto">
          <a:xfrm>
            <a:off x="683568" y="4149080"/>
            <a:ext cx="3672408" cy="22322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http://im2-tub-ru.yandex.net/i?id=20cdd2753871256751e6ed88966fe4e1-120-144&amp;n=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4221088"/>
            <a:ext cx="3384376" cy="21678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331640" y="632427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Чтобы </a:t>
            </a:r>
            <a:r>
              <a:rPr lang="ru-RU" b="1" dirty="0">
                <a:solidFill>
                  <a:schemeClr val="bg1"/>
                </a:solidFill>
                <a:latin typeface="Georgia" pitchFamily="18" charset="0"/>
              </a:rPr>
              <a:t>спастись от врагов, у насекомых выработались защитные </a:t>
            </a:r>
            <a:r>
              <a:rPr lang="ru-RU" b="1" dirty="0" smtClean="0">
                <a:solidFill>
                  <a:schemeClr val="bg1"/>
                </a:solidFill>
                <a:latin typeface="Georgia" pitchFamily="18" charset="0"/>
              </a:rPr>
              <a:t>механизмы</a:t>
            </a:r>
            <a:endParaRPr lang="ru-RU" b="1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2707" y="3706920"/>
            <a:ext cx="267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>
                <a:latin typeface="Georgia" pitchFamily="18" charset="0"/>
              </a:rPr>
              <a:t>Маскировочная форма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436096" y="3789040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Отпугивающая окраска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6381328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Маскировочная окраска</a:t>
            </a:r>
            <a:endParaRPr lang="ru-RU" dirty="0"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96136" y="6381328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200"/>
              </a:spcBef>
              <a:buClr>
                <a:srgbClr val="EBEBEB"/>
              </a:buClr>
              <a:buSzPct val="75000"/>
            </a:pPr>
            <a:r>
              <a:rPr lang="ru-RU" dirty="0" smtClean="0">
                <a:latin typeface="Georgia" pitchFamily="18" charset="0"/>
              </a:rPr>
              <a:t>Использование яда</a:t>
            </a:r>
            <a:endParaRPr lang="ru-RU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483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Documents and Settings\Владелец\Рабочий стол\фото\Фото0647.jpg"/>
          <p:cNvPicPr>
            <a:picLocks noChangeAspect="1"/>
          </p:cNvPicPr>
          <p:nvPr/>
        </p:nvPicPr>
        <p:blipFill>
          <a:blip r:embed="rId3" cstate="print"/>
          <a:srcRect l="13210" t="3106" r="19486" b="3696"/>
          <a:stretch>
            <a:fillRect/>
          </a:stretch>
        </p:blipFill>
        <p:spPr bwMode="auto">
          <a:xfrm>
            <a:off x="5680858" y="3429000"/>
            <a:ext cx="3113045" cy="32403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 descr="C:\Documents and Settings\Владелец\Рабочий стол\фото\Фото0644.jpg"/>
          <p:cNvPicPr>
            <a:picLocks noChangeAspect="1"/>
          </p:cNvPicPr>
          <p:nvPr/>
        </p:nvPicPr>
        <p:blipFill>
          <a:blip r:embed="rId4" cstate="print"/>
          <a:srcRect l="7380" t="3106" r="19348"/>
          <a:stretch>
            <a:fillRect/>
          </a:stretch>
        </p:blipFill>
        <p:spPr bwMode="auto">
          <a:xfrm>
            <a:off x="2843808" y="912338"/>
            <a:ext cx="3321790" cy="3304585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 descr="C:\Documents and Settings\Владелец\Рабочий стол\фото\Фото0645.jpg"/>
          <p:cNvPicPr>
            <a:picLocks noChangeAspect="1"/>
          </p:cNvPicPr>
          <p:nvPr/>
        </p:nvPicPr>
        <p:blipFill>
          <a:blip r:embed="rId5" cstate="print"/>
          <a:srcRect l="12540" t="2795" r="13739"/>
          <a:stretch>
            <a:fillRect/>
          </a:stretch>
        </p:blipFill>
        <p:spPr bwMode="auto">
          <a:xfrm>
            <a:off x="251520" y="3429000"/>
            <a:ext cx="3252035" cy="323996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3402225">
            <a:off x="429398" y="1646160"/>
            <a:ext cx="1141686" cy="135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93" b="98204" l="3593" r="94611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8788983">
            <a:off x="460600" y="228729"/>
            <a:ext cx="1079284" cy="1150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-main-pic" descr="Картинка 13 из 64000">
            <a:hlinkClick r:id="rId10"/>
          </p:cNvPr>
          <p:cNvPicPr>
            <a:picLocks noChangeAspect="1" noChangeArrowheads="1"/>
          </p:cNvPicPr>
          <p:nvPr/>
        </p:nvPicPr>
        <p:blipFill>
          <a:blip r:embed="rId11" r:link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0307" r="49535"/>
          <a:stretch>
            <a:fillRect/>
          </a:stretch>
        </p:blipFill>
        <p:spPr bwMode="auto">
          <a:xfrm rot="16950203" flipH="1">
            <a:off x="7540334" y="508549"/>
            <a:ext cx="134739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 descr="G:\насекомые\i (16).jpg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95353" y="5621203"/>
            <a:ext cx="1571636" cy="1047757"/>
          </a:xfrm>
          <a:prstGeom prst="rect">
            <a:avLst/>
          </a:prstGeom>
          <a:noFill/>
        </p:spPr>
      </p:pic>
      <p:pic>
        <p:nvPicPr>
          <p:cNvPr id="17" name="Picture 4" descr="G:\насекомые\i (8)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81105" y="432325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2" descr="G:\насекомые\i (13)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98024" y="1803616"/>
            <a:ext cx="1078714" cy="107157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83438"/>
            <a:ext cx="5842992" cy="681266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b="1" dirty="0" smtClean="0"/>
              <a:t>Нужно ли беречь насекомых и почему?</a:t>
            </a:r>
            <a:br>
              <a:rPr lang="ru-RU" sz="2400" b="1" dirty="0" smtClean="0"/>
            </a:br>
            <a:r>
              <a:rPr lang="ru-RU" sz="2400" b="1" dirty="0" smtClean="0"/>
              <a:t> Что мы можем для этого сделать?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6982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hello\Мои документы\Pict0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48" y="2353425"/>
            <a:ext cx="2168967" cy="180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729" y="2303343"/>
            <a:ext cx="2232248" cy="17658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101" y="2379085"/>
            <a:ext cx="2373865" cy="16683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977" y="4857920"/>
            <a:ext cx="2290350" cy="1537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535" y="4653136"/>
            <a:ext cx="2463414" cy="18131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3937" y="157385"/>
            <a:ext cx="84280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теперь давайте нарисуем </a:t>
            </a:r>
          </a:p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юбопытного </a:t>
            </a:r>
            <a:r>
              <a:rPr lang="ru-RU" sz="5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муравьишку</a:t>
            </a:r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503990" y="3112227"/>
            <a:ext cx="701049" cy="3887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582830" y="3069230"/>
            <a:ext cx="701049" cy="431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7216743">
            <a:off x="6945339" y="4198275"/>
            <a:ext cx="847356" cy="508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0800000">
            <a:off x="4132573" y="5512394"/>
            <a:ext cx="701049" cy="431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69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77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-main-pic" descr="Картинка 13 из 64000">
            <a:hlinkClick r:id="rId3"/>
          </p:cNvPr>
          <p:cNvPicPr>
            <a:picLocks noChangeAspect="1" noChangeArrowheads="1"/>
          </p:cNvPicPr>
          <p:nvPr/>
        </p:nvPicPr>
        <p:blipFill>
          <a:blip r:embed="rId4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36170" y="476672"/>
            <a:ext cx="2418793" cy="320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18240">
            <a:off x="4458797" y="5449459"/>
            <a:ext cx="31877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5" y="4869160"/>
            <a:ext cx="540567" cy="578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4869160"/>
            <a:ext cx="720080" cy="43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5048532"/>
            <a:ext cx="1230635" cy="1105361"/>
          </a:xfrm>
          <a:prstGeom prst="rect">
            <a:avLst/>
          </a:prstGeom>
          <a:noFill/>
        </p:spPr>
      </p:pic>
      <p:pic>
        <p:nvPicPr>
          <p:cNvPr id="8" name="Picture 3" descr="D:\картинки, анимации\анимации животных\B_Fly07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3041" y="5883901"/>
            <a:ext cx="1070297" cy="961345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42088" y="143297"/>
            <a:ext cx="1837624" cy="1701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5"/>
          <a:stretch/>
        </p:blipFill>
        <p:spPr>
          <a:xfrm>
            <a:off x="-225553" y="0"/>
            <a:ext cx="9369553" cy="68452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1784">
            <a:off x="6190433" y="2580117"/>
            <a:ext cx="1684571" cy="12366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910">
            <a:off x="2889078" y="707068"/>
            <a:ext cx="2500042" cy="193753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6534">
            <a:off x="7403030" y="301434"/>
            <a:ext cx="1268131" cy="11398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38"/>
            <a:ext cx="1069850" cy="87125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16" y="1395910"/>
            <a:ext cx="1069850" cy="8712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4752">
            <a:off x="4067477" y="4161961"/>
            <a:ext cx="1295400" cy="13620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45" y="236230"/>
            <a:ext cx="1069850" cy="871255"/>
          </a:xfrm>
          <a:prstGeom prst="rect">
            <a:avLst/>
          </a:prstGeom>
        </p:spPr>
      </p:pic>
      <p:sp>
        <p:nvSpPr>
          <p:cNvPr id="19" name="Выноска-облако 18"/>
          <p:cNvSpPr/>
          <p:nvPr/>
        </p:nvSpPr>
        <p:spPr>
          <a:xfrm>
            <a:off x="-276172" y="2133249"/>
            <a:ext cx="5058366" cy="3147067"/>
          </a:xfrm>
          <a:prstGeom prst="cloudCallout">
            <a:avLst>
              <a:gd name="adj1" fmla="val -22248"/>
              <a:gd name="adj2" fmla="val 6133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 своих путешествиях по родному лесу, по берегам чистой речки, на зеленых полянах Муравей Вопросик нередко встречал удивительных животных.                                                                                                                   Рассмотрим их. Как вы думаете, какое из них — насекомое?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52950">
            <a:off x="1195409" y="5168184"/>
            <a:ext cx="1477733" cy="132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1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16712"/>
            <a:ext cx="3777031" cy="2214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723" y="1709728"/>
            <a:ext cx="3735304" cy="24967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137817"/>
            <a:ext cx="3319646" cy="24883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6967" y="-44598"/>
            <a:ext cx="79281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Вот так можно дополнить </a:t>
            </a: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рисунок с </a:t>
            </a:r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муравьишкой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109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7031EF"/>
                </a:solidFill>
              </a:rPr>
              <a:t>Спасибо за внимание</a:t>
            </a:r>
            <a:r>
              <a:rPr lang="ru-RU" b="1" i="1" dirty="0" smtClean="0">
                <a:solidFill>
                  <a:srgbClr val="7031EF"/>
                </a:solidFill>
              </a:rPr>
              <a:t>!</a:t>
            </a:r>
            <a:r>
              <a:rPr lang="ru-RU" b="1" i="1" dirty="0">
                <a:solidFill>
                  <a:srgbClr val="7031EF"/>
                </a:solidFill>
              </a:rPr>
              <a:t/>
            </a:r>
            <a:br>
              <a:rPr lang="ru-RU" b="1" i="1" dirty="0">
                <a:solidFill>
                  <a:srgbClr val="7031EF"/>
                </a:solidFill>
              </a:rPr>
            </a:br>
            <a:r>
              <a:rPr lang="ru-RU" b="1" i="1" dirty="0" smtClean="0">
                <a:solidFill>
                  <a:srgbClr val="7031EF"/>
                </a:solidFill>
              </a:rPr>
              <a:t>Жду </a:t>
            </a:r>
            <a:r>
              <a:rPr lang="ru-RU" b="1" i="1" smtClean="0">
                <a:solidFill>
                  <a:srgbClr val="7031EF"/>
                </a:solidFill>
              </a:rPr>
              <a:t>ваши рисунки!</a:t>
            </a:r>
            <a:endParaRPr lang="ru-RU" b="1" i="1" dirty="0">
              <a:solidFill>
                <a:srgbClr val="7031EF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3074" name="Picture 2" descr="C:\Users\HP\Desktop\анимации\Аниме_рисунки\Марина\jhgb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83769" y="1553058"/>
            <a:ext cx="3811765" cy="453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50889" cy="6858594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50307" y="188640"/>
            <a:ext cx="8971377" cy="2733020"/>
            <a:chOff x="-63790" y="1591826"/>
            <a:chExt cx="9227293" cy="2733020"/>
          </a:xfrm>
        </p:grpSpPr>
        <p:sp>
          <p:nvSpPr>
            <p:cNvPr id="4" name="Выноска-облако 3"/>
            <p:cNvSpPr/>
            <p:nvPr/>
          </p:nvSpPr>
          <p:spPr>
            <a:xfrm>
              <a:off x="-63790" y="1591826"/>
              <a:ext cx="9227293" cy="2733020"/>
            </a:xfrm>
            <a:prstGeom prst="cloudCallout">
              <a:avLst>
                <a:gd name="adj1" fmla="val -21869"/>
                <a:gd name="adj2" fmla="val 96343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683568" y="1988840"/>
              <a:ext cx="7704856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b="1" i="1" dirty="0">
                  <a:latin typeface="Times New Roman" panose="02020603050405020304" pitchFamily="18" charset="0"/>
                </a:rPr>
                <a:t>«Насекомые – древнейшие и самые многочисленные обитатели нашей планеты. Свое название они получили от слов насечка, насекать. На брюшке видны поперечные полоски-насечки, из-за них тело разделено на несколько частей».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7" name="Picture 1" descr="C:\Documents and Settings\Admin\Рабочий стол\ПРЕЗЕНТАЦИИ\Мудрая Черепаха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4365104"/>
            <a:ext cx="2676452" cy="2397655"/>
          </a:xfrm>
          <a:prstGeom prst="rect">
            <a:avLst/>
          </a:prstGeom>
          <a:noFill/>
        </p:spPr>
      </p:pic>
      <p:pic>
        <p:nvPicPr>
          <p:cNvPr id="8" name="Picture 2" descr="C:\Documents and Settings\Admin\Рабочий стол\ПРЕЗЕНТАЦИИ\Муравей Вопросик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84168" y="2823184"/>
            <a:ext cx="2592288" cy="3939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92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904" y="-12874"/>
            <a:ext cx="9144793" cy="6858594"/>
          </a:xfrm>
          <a:prstGeom prst="rect">
            <a:avLst/>
          </a:prstGeom>
        </p:spPr>
      </p:pic>
      <p:sp>
        <p:nvSpPr>
          <p:cNvPr id="9" name="AutoShape 10"/>
          <p:cNvSpPr>
            <a:spLocks/>
          </p:cNvSpPr>
          <p:nvPr/>
        </p:nvSpPr>
        <p:spPr bwMode="auto">
          <a:xfrm rot="10800000">
            <a:off x="3710650" y="3590649"/>
            <a:ext cx="2082974" cy="520314"/>
          </a:xfrm>
          <a:prstGeom prst="rightArrow">
            <a:avLst>
              <a:gd name="adj1" fmla="val 32000"/>
              <a:gd name="adj2" fmla="val 63992"/>
            </a:avLst>
          </a:prstGeom>
          <a:gradFill rotWithShape="0">
            <a:gsLst>
              <a:gs pos="0">
                <a:srgbClr val="D03317"/>
              </a:gs>
              <a:gs pos="100000">
                <a:srgbClr val="A21415"/>
              </a:gs>
            </a:gsLst>
            <a:lin ang="5400000"/>
          </a:gra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AutoShape 6"/>
          <p:cNvSpPr>
            <a:spLocks/>
          </p:cNvSpPr>
          <p:nvPr/>
        </p:nvSpPr>
        <p:spPr bwMode="auto">
          <a:xfrm rot="8941549">
            <a:off x="3043045" y="1919090"/>
            <a:ext cx="1178965" cy="436100"/>
          </a:xfrm>
          <a:prstGeom prst="rightArrow">
            <a:avLst>
              <a:gd name="adj1" fmla="val 32000"/>
              <a:gd name="adj2" fmla="val 64036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8"/>
          <p:cNvSpPr>
            <a:spLocks/>
          </p:cNvSpPr>
          <p:nvPr/>
        </p:nvSpPr>
        <p:spPr bwMode="auto">
          <a:xfrm>
            <a:off x="492686" y="2843263"/>
            <a:ext cx="1915201" cy="553622"/>
          </a:xfrm>
          <a:prstGeom prst="rightArrow">
            <a:avLst>
              <a:gd name="adj1" fmla="val 32000"/>
              <a:gd name="adj2" fmla="val 63897"/>
            </a:avLst>
          </a:prstGeom>
          <a:solidFill>
            <a:srgbClr val="0070C0"/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80050" y="5391043"/>
            <a:ext cx="130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 Neue" charset="0"/>
              </a:rPr>
              <a:t>Крылышки</a:t>
            </a:r>
            <a:endParaRPr lang="ru-RU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3610" y="2248853"/>
            <a:ext cx="957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Грудка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28858" y="1850727"/>
            <a:ext cx="1955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 Neue" charset="0"/>
                <a:ea typeface="Helvetica Neue" charset="0"/>
                <a:cs typeface="Helvetica Neue" charset="0"/>
                <a:sym typeface="Helvetica Neue" charset="0"/>
              </a:rPr>
              <a:t>Голова и усики 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47" b="98249" l="2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252" y="2433519"/>
            <a:ext cx="3157526" cy="24049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66" b="96121" l="6429" r="43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26" t="5967" r="57389"/>
          <a:stretch/>
        </p:blipFill>
        <p:spPr>
          <a:xfrm>
            <a:off x="2080372" y="2035393"/>
            <a:ext cx="2088232" cy="3678589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15854112">
            <a:off x="7598471" y="4168345"/>
            <a:ext cx="1319595" cy="409034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7217463" y="5049865"/>
            <a:ext cx="167889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D41D0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Helvetica Neue" charset="0"/>
              </a:rPr>
              <a:t>насечки</a:t>
            </a:r>
            <a:endParaRPr lang="ru-RU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20224334">
            <a:off x="979483" y="5228683"/>
            <a:ext cx="1292271" cy="324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0402" y="5049865"/>
            <a:ext cx="98777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лапки</a:t>
            </a:r>
            <a:endParaRPr lang="ru-RU" sz="2400" b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AutoShape 10"/>
          <p:cNvSpPr>
            <a:spLocks/>
          </p:cNvSpPr>
          <p:nvPr/>
        </p:nvSpPr>
        <p:spPr bwMode="auto">
          <a:xfrm rot="13097042">
            <a:off x="3055927" y="4543529"/>
            <a:ext cx="1529013" cy="520314"/>
          </a:xfrm>
          <a:prstGeom prst="rightArrow">
            <a:avLst>
              <a:gd name="adj1" fmla="val 32000"/>
              <a:gd name="adj2" fmla="val 63992"/>
            </a:avLst>
          </a:prstGeom>
          <a:solidFill>
            <a:schemeClr val="accent6"/>
          </a:solidFill>
          <a:ln w="12700" cap="flat" cmpd="sng">
            <a:noFill/>
            <a:prstDash val="solid"/>
            <a:miter lim="0"/>
            <a:headEnd/>
            <a:tailEnd/>
          </a:ln>
          <a:effectLst>
            <a:outerShdw dist="25400" dir="5400000" algn="ctr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endParaRPr lang="ru-RU" sz="21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5554" y="3253774"/>
            <a:ext cx="1274174" cy="530398"/>
          </a:xfrm>
          <a:prstGeom prst="rect">
            <a:avLst/>
          </a:prstGeom>
        </p:spPr>
      </p:pic>
      <p:sp>
        <p:nvSpPr>
          <p:cNvPr id="18" name="Выноска-облако 17"/>
          <p:cNvSpPr/>
          <p:nvPr/>
        </p:nvSpPr>
        <p:spPr>
          <a:xfrm>
            <a:off x="492686" y="7088"/>
            <a:ext cx="8255693" cy="1724908"/>
          </a:xfrm>
          <a:prstGeom prst="cloudCallout">
            <a:avLst>
              <a:gd name="adj1" fmla="val -21869"/>
              <a:gd name="adj2" fmla="val 96343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Хотя насекомые очень разные, у них одни и те же части тела, и у всех насекомых шесть ног. Значит, чтобы узнать, какое животное — насекомое, а какое — нет, надо посчитать его ножки.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766" y="-255169"/>
            <a:ext cx="9491531" cy="711867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426689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1"/>
                </a:solidFill>
                <a:cs typeface="Aharoni" pitchFamily="2" charset="-79"/>
              </a:rPr>
              <a:t>Насекомые живут:</a:t>
            </a:r>
            <a:endParaRPr lang="ru-RU" b="1" i="1" dirty="0">
              <a:solidFill>
                <a:schemeClr val="bg1"/>
              </a:solidFill>
              <a:cs typeface="Aharoni" pitchFamily="2" charset="-79"/>
            </a:endParaRPr>
          </a:p>
        </p:txBody>
      </p:sp>
      <p:pic>
        <p:nvPicPr>
          <p:cNvPr id="1026" name="Picture 2" descr="G:\насекомые\1331108418_23b372be97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117" y="3930762"/>
            <a:ext cx="4018860" cy="25136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насекомые\i (3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8117" y="744485"/>
            <a:ext cx="4275883" cy="2718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насекомые\i (37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32794" y="805698"/>
            <a:ext cx="4274838" cy="28075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2161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3285" y="4199462"/>
            <a:ext cx="3547574" cy="22093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0" r="100000"/>
                    </a14:imgEffect>
                  </a14:imgLayer>
                </a14:imgProps>
              </a:ext>
            </a:extLst>
          </a:blip>
          <a:srcRect l="3763"/>
          <a:stretch>
            <a:fillRect/>
          </a:stretch>
        </p:blipFill>
        <p:spPr bwMode="auto">
          <a:xfrm rot="1525070">
            <a:off x="159094" y="2586874"/>
            <a:ext cx="960941" cy="1110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4" descr="i (13).jp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5337237">
            <a:off x="7642235" y="331687"/>
            <a:ext cx="969996" cy="963529"/>
          </a:xfrm>
          <a:prstGeom prst="rect">
            <a:avLst/>
          </a:prstGeom>
        </p:spPr>
      </p:pic>
      <p:pic>
        <p:nvPicPr>
          <p:cNvPr id="12" name="Picture 2" descr="L:\насекомые\0015-015-Nasekomye-1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75"/>
          <a:stretch>
            <a:fillRect/>
          </a:stretch>
        </p:blipFill>
        <p:spPr bwMode="auto">
          <a:xfrm rot="19533364">
            <a:off x="7202457" y="1976999"/>
            <a:ext cx="1430806" cy="1490427"/>
          </a:xfrm>
          <a:prstGeom prst="rect">
            <a:avLst/>
          </a:prstGeom>
          <a:noFill/>
        </p:spPr>
      </p:pic>
      <p:pic>
        <p:nvPicPr>
          <p:cNvPr id="13" name="Picture 9" descr="G:\насекомые\news_16102_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32" t="38281" b="39955"/>
          <a:stretch>
            <a:fillRect/>
          </a:stretch>
        </p:blipFill>
        <p:spPr bwMode="auto">
          <a:xfrm rot="8901550">
            <a:off x="405968" y="315811"/>
            <a:ext cx="1612847" cy="979774"/>
          </a:xfrm>
          <a:prstGeom prst="rect">
            <a:avLst/>
          </a:prstGeom>
          <a:noFill/>
        </p:spPr>
      </p:pic>
      <p:pic>
        <p:nvPicPr>
          <p:cNvPr id="14" name="Объект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93" b="100000" l="1270" r="986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41" y="1659637"/>
            <a:ext cx="1204028" cy="954756"/>
          </a:xfrm>
          <a:prstGeom prst="rect">
            <a:avLst/>
          </a:prstGeom>
        </p:spPr>
      </p:pic>
      <p:pic>
        <p:nvPicPr>
          <p:cNvPr id="15" name="Picture 8" descr="G:\насекомые\news_16102_n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DFBFC"/>
              </a:clrFrom>
              <a:clrTo>
                <a:srgbClr val="FDFBFC">
                  <a:alpha val="0"/>
                </a:srgbClr>
              </a:clrTo>
            </a:clrChange>
          </a:blip>
          <a:srcRect l="58000" t="78000" r="4000"/>
          <a:stretch>
            <a:fillRect/>
          </a:stretch>
        </p:blipFill>
        <p:spPr bwMode="auto">
          <a:xfrm rot="19071806">
            <a:off x="-61758" y="1412456"/>
            <a:ext cx="1248963" cy="964111"/>
          </a:xfrm>
          <a:prstGeom prst="rect">
            <a:avLst/>
          </a:prstGeom>
          <a:noFill/>
        </p:spPr>
      </p:pic>
      <p:pic>
        <p:nvPicPr>
          <p:cNvPr id="16" name="Picture 4" descr="G:\насекомые\i (8).jpg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6957" y="1094340"/>
            <a:ext cx="1285884" cy="691335"/>
          </a:xfrm>
          <a:prstGeom prst="rect">
            <a:avLst/>
          </a:prstGeom>
          <a:noFill/>
        </p:spPr>
      </p:pic>
      <p:pic>
        <p:nvPicPr>
          <p:cNvPr id="18" name="Picture 5" descr="G:\насекомые\i (16).jpg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5519" y="5013176"/>
            <a:ext cx="1366191" cy="910794"/>
          </a:xfrm>
          <a:prstGeom prst="rect">
            <a:avLst/>
          </a:prstGeom>
          <a:noFill/>
        </p:spPr>
      </p:pic>
      <p:pic>
        <p:nvPicPr>
          <p:cNvPr id="19" name="Picture 5" descr="L:\насекомые\0016-016-Nasekomye-1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33"/>
          <a:stretch>
            <a:fillRect/>
          </a:stretch>
        </p:blipFill>
        <p:spPr bwMode="auto">
          <a:xfrm>
            <a:off x="5590319" y="4807111"/>
            <a:ext cx="1500198" cy="158354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40" l="1061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40" y="4562569"/>
            <a:ext cx="1240671" cy="148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0"/>
            <a:ext cx="9144793" cy="71337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Кто здесь живет?</a:t>
            </a:r>
            <a:endParaRPr lang="ru-RU" sz="4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111350"/>
            <a:ext cx="3923704" cy="3830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19585">
            <a:off x="458082" y="4786576"/>
            <a:ext cx="1721169" cy="16101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83" b="38000" l="3000" r="3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1" t="2750" r="60500" b="61550"/>
          <a:stretch/>
        </p:blipFill>
        <p:spPr>
          <a:xfrm rot="11060151">
            <a:off x="6732240" y="4557543"/>
            <a:ext cx="1962008" cy="19059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07" l="402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39347">
            <a:off x="3521099" y="5179205"/>
            <a:ext cx="2005726" cy="1497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spokojnye-fony-dlya-prezentaci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22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2610218" y="163477"/>
            <a:ext cx="6227819" cy="9115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i="1" dirty="0" smtClean="0">
                <a:solidFill>
                  <a:srgbClr val="92D050"/>
                </a:solidFill>
              </a:rPr>
              <a:t>Домовитая хозяйка полетает над лужайкой,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92D050"/>
                </a:solidFill>
              </a:rPr>
              <a:t>Похлопочет над цветком – </a:t>
            </a:r>
            <a:r>
              <a:rPr lang="ru-RU" sz="2000" b="1" i="1" dirty="0">
                <a:solidFill>
                  <a:srgbClr val="92D050"/>
                </a:solidFill>
              </a:rPr>
              <a:t>о</a:t>
            </a:r>
            <a:r>
              <a:rPr lang="ru-RU" sz="2000" b="1" i="1" dirty="0" smtClean="0">
                <a:solidFill>
                  <a:srgbClr val="92D050"/>
                </a:solidFill>
              </a:rPr>
              <a:t>н поделится медком.</a:t>
            </a:r>
            <a:endParaRPr lang="ru-RU" sz="2000" b="1" i="1" dirty="0">
              <a:solidFill>
                <a:srgbClr val="92D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297588"/>
            <a:ext cx="4231855" cy="34463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6188" y="1404762"/>
            <a:ext cx="59766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Пчелы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живут в больших и дружных семьях. Каждая пчела может свободно залетать только в свой собственный улей, в чужой ее не пустят специальные охранники. Пропуском служит запах, который для каждого улья свой. Нектар пчелки приносят на своих задних лапах. Глаз у пчелы целых 5, а из всех цветов они чаще выбирают фиолетовый и зеленый, а красный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совсем </a:t>
            </a: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различают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0128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462</Words>
  <Application>Microsoft Office PowerPoint</Application>
  <PresentationFormat>Экран (4:3)</PresentationFormat>
  <Paragraphs>50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Aharoni</vt:lpstr>
      <vt:lpstr>Arial</vt:lpstr>
      <vt:lpstr>Calibri</vt:lpstr>
      <vt:lpstr>Georgia</vt:lpstr>
      <vt:lpstr>Helvetica Neue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Насекомые живут:</vt:lpstr>
      <vt:lpstr>Кто здесь живет?</vt:lpstr>
      <vt:lpstr>Презентация PowerPoint</vt:lpstr>
      <vt:lpstr>Презентация PowerPoint</vt:lpstr>
      <vt:lpstr>Кто здесь живет?</vt:lpstr>
      <vt:lpstr>Презентация PowerPoint</vt:lpstr>
      <vt:lpstr>Презентация PowerPoint</vt:lpstr>
      <vt:lpstr>Помоги муравью подняться к другу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Кто появиться отсюда?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ли беречь насекомых и почему?  Что мы можем для этого сделать?</vt:lpstr>
      <vt:lpstr>Презентация PowerPoint</vt:lpstr>
      <vt:lpstr>Презентация PowerPoint</vt:lpstr>
      <vt:lpstr>Спасибо за внимание! Жду ваши рисунки!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насекомые</dc:title>
  <dc:creator>HP</dc:creator>
  <cp:lastModifiedBy>Елена Михайлова</cp:lastModifiedBy>
  <cp:revision>150</cp:revision>
  <dcterms:created xsi:type="dcterms:W3CDTF">2014-05-19T05:45:00Z</dcterms:created>
  <dcterms:modified xsi:type="dcterms:W3CDTF">2020-05-13T18:55:06Z</dcterms:modified>
</cp:coreProperties>
</file>