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4" r:id="rId4"/>
    <p:sldId id="285" r:id="rId5"/>
    <p:sldId id="258" r:id="rId6"/>
    <p:sldId id="262" r:id="rId7"/>
    <p:sldId id="280" r:id="rId8"/>
    <p:sldId id="265" r:id="rId9"/>
    <p:sldId id="268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1"/>
    <a:srgbClr val="FFFF99"/>
    <a:srgbClr val="002346"/>
    <a:srgbClr val="00478E"/>
    <a:srgbClr val="2D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84E383C-5A90-41E2-BE8B-0C4CEEEE2C27}" type="datetimeFigureOut">
              <a:rPr lang="ru-RU"/>
              <a:pPr>
                <a:defRPr/>
              </a:pPr>
              <a:t>20.04.2014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A5C3071-CC5B-4932-9321-E42C018E2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265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A1EBEA-FE51-4317-9B14-7008D8CB7431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DE8B30-29C4-47A1-914E-46B75CEA64C4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0"/>
          <p:cNvSpPr>
            <a:spLocks noChangeArrowheads="1"/>
          </p:cNvSpPr>
          <p:nvPr userDrawn="1"/>
        </p:nvSpPr>
        <p:spPr bwMode="auto">
          <a:xfrm>
            <a:off x="0" y="2133600"/>
            <a:ext cx="9144000" cy="2286000"/>
          </a:xfrm>
          <a:prstGeom prst="rect">
            <a:avLst/>
          </a:prstGeom>
          <a:gradFill rotWithShape="1">
            <a:gsLst>
              <a:gs pos="0">
                <a:srgbClr val="00478E"/>
              </a:gs>
              <a:gs pos="100000">
                <a:srgbClr val="2D96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Rectangle 311"/>
          <p:cNvSpPr>
            <a:spLocks noChangeArrowheads="1"/>
          </p:cNvSpPr>
          <p:nvPr userDrawn="1"/>
        </p:nvSpPr>
        <p:spPr bwMode="auto">
          <a:xfrm>
            <a:off x="0" y="4419600"/>
            <a:ext cx="9144000" cy="2438400"/>
          </a:xfrm>
          <a:prstGeom prst="rect">
            <a:avLst/>
          </a:prstGeom>
          <a:gradFill rotWithShape="1">
            <a:gsLst>
              <a:gs pos="0">
                <a:srgbClr val="2D96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Rectangle 313"/>
          <p:cNvSpPr>
            <a:spLocks noChangeArrowheads="1"/>
          </p:cNvSpPr>
          <p:nvPr userDrawn="1"/>
        </p:nvSpPr>
        <p:spPr bwMode="auto">
          <a:xfrm>
            <a:off x="0" y="0"/>
            <a:ext cx="9144000" cy="2133600"/>
          </a:xfrm>
          <a:prstGeom prst="rect">
            <a:avLst/>
          </a:prstGeom>
          <a:gradFill rotWithShape="1">
            <a:gsLst>
              <a:gs pos="0">
                <a:srgbClr val="002346"/>
              </a:gs>
              <a:gs pos="100000">
                <a:srgbClr val="00478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315"/>
          <p:cNvSpPr>
            <a:spLocks noChangeArrowheads="1"/>
          </p:cNvSpPr>
          <p:nvPr userDrawn="1"/>
        </p:nvSpPr>
        <p:spPr bwMode="gray">
          <a:xfrm>
            <a:off x="7924800" y="22098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99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AutoShape 316"/>
          <p:cNvSpPr>
            <a:spLocks noChangeArrowheads="1"/>
          </p:cNvSpPr>
          <p:nvPr userDrawn="1"/>
        </p:nvSpPr>
        <p:spPr bwMode="gray">
          <a:xfrm>
            <a:off x="5410200" y="8382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" name="AutoShape 317"/>
          <p:cNvSpPr>
            <a:spLocks noChangeArrowheads="1"/>
          </p:cNvSpPr>
          <p:nvPr userDrawn="1"/>
        </p:nvSpPr>
        <p:spPr bwMode="gray">
          <a:xfrm>
            <a:off x="8458200" y="12192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" name="AutoShape 318"/>
          <p:cNvSpPr>
            <a:spLocks noChangeArrowheads="1"/>
          </p:cNvSpPr>
          <p:nvPr userDrawn="1"/>
        </p:nvSpPr>
        <p:spPr bwMode="gray">
          <a:xfrm>
            <a:off x="7543800" y="10668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" name="AutoShape 319"/>
          <p:cNvSpPr>
            <a:spLocks noChangeArrowheads="1"/>
          </p:cNvSpPr>
          <p:nvPr userDrawn="1"/>
        </p:nvSpPr>
        <p:spPr bwMode="gray">
          <a:xfrm>
            <a:off x="6096000" y="990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2" name="AutoShape 320"/>
          <p:cNvSpPr>
            <a:spLocks noChangeArrowheads="1"/>
          </p:cNvSpPr>
          <p:nvPr userDrawn="1"/>
        </p:nvSpPr>
        <p:spPr bwMode="gray">
          <a:xfrm>
            <a:off x="8839200" y="1295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3" name="AutoShape 321"/>
          <p:cNvSpPr>
            <a:spLocks noChangeArrowheads="1"/>
          </p:cNvSpPr>
          <p:nvPr userDrawn="1"/>
        </p:nvSpPr>
        <p:spPr bwMode="gray">
          <a:xfrm>
            <a:off x="8763000" y="914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" name="AutoShape 322"/>
          <p:cNvSpPr>
            <a:spLocks noChangeArrowheads="1"/>
          </p:cNvSpPr>
          <p:nvPr userDrawn="1"/>
        </p:nvSpPr>
        <p:spPr bwMode="gray">
          <a:xfrm>
            <a:off x="8305800" y="990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" name="AutoShape 323"/>
          <p:cNvSpPr>
            <a:spLocks noChangeArrowheads="1"/>
          </p:cNvSpPr>
          <p:nvPr userDrawn="1"/>
        </p:nvSpPr>
        <p:spPr bwMode="gray">
          <a:xfrm>
            <a:off x="7086600" y="10668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" name="AutoShape 343"/>
          <p:cNvSpPr>
            <a:spLocks noChangeArrowheads="1"/>
          </p:cNvSpPr>
          <p:nvPr userDrawn="1"/>
        </p:nvSpPr>
        <p:spPr bwMode="gray">
          <a:xfrm>
            <a:off x="3200400" y="2514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99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7" name="AutoShape 344"/>
          <p:cNvSpPr>
            <a:spLocks noChangeArrowheads="1"/>
          </p:cNvSpPr>
          <p:nvPr userDrawn="1"/>
        </p:nvSpPr>
        <p:spPr bwMode="gray">
          <a:xfrm>
            <a:off x="1600200" y="3048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8" name="AutoShape 345"/>
          <p:cNvSpPr>
            <a:spLocks noChangeArrowheads="1"/>
          </p:cNvSpPr>
          <p:nvPr userDrawn="1"/>
        </p:nvSpPr>
        <p:spPr bwMode="gray">
          <a:xfrm>
            <a:off x="6934200" y="228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9" name="AutoShape 346"/>
          <p:cNvSpPr>
            <a:spLocks noChangeArrowheads="1"/>
          </p:cNvSpPr>
          <p:nvPr userDrawn="1"/>
        </p:nvSpPr>
        <p:spPr bwMode="gray">
          <a:xfrm>
            <a:off x="3048000" y="990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" name="AutoShape 347"/>
          <p:cNvSpPr>
            <a:spLocks noChangeArrowheads="1"/>
          </p:cNvSpPr>
          <p:nvPr userDrawn="1"/>
        </p:nvSpPr>
        <p:spPr bwMode="gray">
          <a:xfrm>
            <a:off x="228600" y="1752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1" name="AutoShape 348"/>
          <p:cNvSpPr>
            <a:spLocks noChangeArrowheads="1"/>
          </p:cNvSpPr>
          <p:nvPr userDrawn="1"/>
        </p:nvSpPr>
        <p:spPr bwMode="gray">
          <a:xfrm>
            <a:off x="4343400" y="12192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2" name="AutoShape 349"/>
          <p:cNvSpPr>
            <a:spLocks noChangeArrowheads="1"/>
          </p:cNvSpPr>
          <p:nvPr userDrawn="1"/>
        </p:nvSpPr>
        <p:spPr bwMode="gray">
          <a:xfrm>
            <a:off x="4572000" y="533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3" name="AutoShape 350"/>
          <p:cNvSpPr>
            <a:spLocks noChangeArrowheads="1"/>
          </p:cNvSpPr>
          <p:nvPr userDrawn="1"/>
        </p:nvSpPr>
        <p:spPr bwMode="gray">
          <a:xfrm>
            <a:off x="3810000" y="914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4" name="AutoShape 351"/>
          <p:cNvSpPr>
            <a:spLocks noChangeArrowheads="1"/>
          </p:cNvSpPr>
          <p:nvPr userDrawn="1"/>
        </p:nvSpPr>
        <p:spPr bwMode="gray">
          <a:xfrm>
            <a:off x="1752600" y="2438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25" name="Picture 354" descr="29r1"/>
          <p:cNvPicPr>
            <a:picLocks noChangeAspect="1" noChangeArrowheads="1" noCrop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0"/>
            <a:ext cx="8382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55" descr="fire14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56" descr="fire14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143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57" descr="fire14"/>
          <p:cNvPicPr>
            <a:picLocks noChangeAspect="1" noChangeArrowheads="1" noCrop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22098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PubPieSlice"/>
          <p:cNvSpPr>
            <a:spLocks noEditPoints="1" noChangeArrowheads="1"/>
          </p:cNvSpPr>
          <p:nvPr userDrawn="1"/>
        </p:nvSpPr>
        <p:spPr bwMode="auto">
          <a:xfrm>
            <a:off x="6629400" y="5391150"/>
            <a:ext cx="5029200" cy="2933700"/>
          </a:xfrm>
          <a:custGeom>
            <a:avLst/>
            <a:gdLst>
              <a:gd name="G0" fmla="+- 0 0 0"/>
              <a:gd name="G1" fmla="sin 10800 -5933703"/>
              <a:gd name="G2" fmla="cos 10800 -5933703"/>
              <a:gd name="G3" fmla="sin 10800 11796480"/>
              <a:gd name="G4" fmla="cos 10800 1179648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T0" fmla="*/ 10698 w 21600"/>
              <a:gd name="T1" fmla="*/ 0 h 21600"/>
              <a:gd name="T2" fmla="*/ 10800 w 21600"/>
              <a:gd name="T3" fmla="*/ 10800 h 21600"/>
              <a:gd name="T4" fmla="*/ 0 w 21600"/>
              <a:gd name="T5" fmla="*/ 10800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10698" y="0"/>
                </a:moveTo>
                <a:cubicBezTo>
                  <a:pt x="4773" y="56"/>
                  <a:pt x="0" y="4875"/>
                  <a:pt x="0" y="10799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FFFF61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9200" prstMaterial="legacyPlastic">
            <a:bevelT w="13500" h="13500" prst="angle"/>
            <a:bevelB w="13500" h="13500" prst="angle"/>
            <a:extrusionClr>
              <a:srgbClr val="FFFF61"/>
            </a:extrusionClr>
          </a:sp3d>
        </p:spPr>
        <p:txBody>
          <a:bodyPr>
            <a:flatTx/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30" name="Picture 324" descr="05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105400"/>
            <a:ext cx="611188" cy="1295400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5480" name="Rectangle 36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81" name="Rectangle 36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" name="Rectangle 36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" name="Rectangle 3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" name="Rectangle 3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6EDA0-D05D-491F-AD1C-3431D9568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2A8F7-E315-4495-93F0-91FA5AFFC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EE3AB-7C77-4041-9F7C-017DF7AE7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0F0DC-031E-4716-955A-0E14401E49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21032-621F-4E96-8FA0-8AF328395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4AE40-5A48-4AC9-AC91-1D3560EFC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0F703-BD9C-4229-8CCA-97F46081B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AF257-0433-442D-882A-1AC6DA968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9F8EF-9207-4FDB-932D-F70153684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C0E92-6131-47E4-9C32-3A458550F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D6EAA-64DF-4193-A030-521966BB8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29EE3C8-CC8A-49E6-8175-64D8826105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2133600"/>
          </a:xfrm>
          <a:prstGeom prst="rect">
            <a:avLst/>
          </a:prstGeom>
          <a:gradFill rotWithShape="1">
            <a:gsLst>
              <a:gs pos="0">
                <a:srgbClr val="00478E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3" name="PubPieSlice"/>
          <p:cNvSpPr>
            <a:spLocks noEditPoints="1" noChangeArrowheads="1"/>
          </p:cNvSpPr>
          <p:nvPr userDrawn="1"/>
        </p:nvSpPr>
        <p:spPr bwMode="auto">
          <a:xfrm>
            <a:off x="6972300" y="5553075"/>
            <a:ext cx="4343400" cy="2609850"/>
          </a:xfrm>
          <a:custGeom>
            <a:avLst/>
            <a:gdLst>
              <a:gd name="G0" fmla="+- 0 0 0"/>
              <a:gd name="G1" fmla="sin 10800 -5933703"/>
              <a:gd name="G2" fmla="cos 10800 -5933703"/>
              <a:gd name="G3" fmla="sin 10800 11796480"/>
              <a:gd name="G4" fmla="cos 10800 1179648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T0" fmla="*/ 10698 w 21600"/>
              <a:gd name="T1" fmla="*/ 0 h 21600"/>
              <a:gd name="T2" fmla="*/ 10800 w 21600"/>
              <a:gd name="T3" fmla="*/ 10800 h 21600"/>
              <a:gd name="T4" fmla="*/ 0 w 21600"/>
              <a:gd name="T5" fmla="*/ 10800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10698" y="0"/>
                </a:moveTo>
                <a:cubicBezTo>
                  <a:pt x="4773" y="56"/>
                  <a:pt x="0" y="4875"/>
                  <a:pt x="0" y="10799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FFFF61">
              <a:alpha val="62000"/>
            </a:srgbClr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9200" prstMaterial="legacyPlastic">
            <a:bevelT w="13500" h="13500" prst="angle"/>
            <a:bevelB w="13500" h="13500" prst="angle"/>
            <a:extrusionClr>
              <a:srgbClr val="FFFF61"/>
            </a:extrusionClr>
          </a:sp3d>
        </p:spPr>
        <p:txBody>
          <a:bodyPr>
            <a:flatTx/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1032" name="Picture 8" descr="055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5257800"/>
            <a:ext cx="611188" cy="1295400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34" name="AutoShape 10"/>
          <p:cNvSpPr>
            <a:spLocks noChangeArrowheads="1"/>
          </p:cNvSpPr>
          <p:nvPr userDrawn="1"/>
        </p:nvSpPr>
        <p:spPr bwMode="gray">
          <a:xfrm>
            <a:off x="1219200" y="3810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5" name="AutoShape 11"/>
          <p:cNvSpPr>
            <a:spLocks noChangeArrowheads="1"/>
          </p:cNvSpPr>
          <p:nvPr userDrawn="1"/>
        </p:nvSpPr>
        <p:spPr bwMode="gray">
          <a:xfrm>
            <a:off x="304800" y="2286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 userDrawn="1"/>
        </p:nvSpPr>
        <p:spPr bwMode="gray">
          <a:xfrm>
            <a:off x="1066800" y="1524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7" name="AutoShape 13"/>
          <p:cNvSpPr>
            <a:spLocks noChangeArrowheads="1"/>
          </p:cNvSpPr>
          <p:nvPr userDrawn="1"/>
        </p:nvSpPr>
        <p:spPr bwMode="gray">
          <a:xfrm>
            <a:off x="838200" y="457200"/>
            <a:ext cx="155575" cy="155575"/>
          </a:xfrm>
          <a:prstGeom prst="star4">
            <a:avLst>
              <a:gd name="adj" fmla="val 12500"/>
            </a:avLst>
          </a:prstGeom>
          <a:solidFill>
            <a:srgbClr val="FFFF61">
              <a:alpha val="82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153400" cy="2895600"/>
          </a:xfrm>
        </p:spPr>
        <p:txBody>
          <a:bodyPr/>
          <a:lstStyle/>
          <a:p>
            <a:pPr eaLnBrk="1" hangingPunct="1"/>
            <a:r>
              <a:rPr lang="ru-RU" sz="6000" b="1" i="1" dirty="0" smtClean="0"/>
              <a:t>Планеты солнечной системы.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5486400"/>
            <a:ext cx="3657600" cy="1371600"/>
          </a:xfrm>
        </p:spPr>
        <p:txBody>
          <a:bodyPr/>
          <a:lstStyle/>
          <a:p>
            <a:pPr eaLnBrk="1" hangingPunct="1"/>
            <a:r>
              <a:rPr lang="ru-RU" sz="2000" dirty="0" smtClean="0"/>
              <a:t>Выполнила </a:t>
            </a:r>
            <a:r>
              <a:rPr lang="ru-RU" sz="2000" dirty="0" err="1" smtClean="0"/>
              <a:t>Ахметшина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ГульнараГилемовна</a:t>
            </a:r>
            <a:endParaRPr lang="ru-RU" sz="20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657600"/>
            <a:ext cx="3810000" cy="26797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7537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-152400"/>
            <a:ext cx="3552395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905000"/>
          </a:xfrm>
        </p:spPr>
        <p:txBody>
          <a:bodyPr/>
          <a:lstStyle/>
          <a:p>
            <a:r>
              <a:rPr lang="ru-RU" dirty="0" smtClean="0"/>
              <a:t>Сатурн.</a:t>
            </a:r>
            <a:br>
              <a:rPr lang="ru-RU" dirty="0" smtClean="0"/>
            </a:br>
            <a:r>
              <a:rPr lang="ru-RU" sz="2800" dirty="0" smtClean="0"/>
              <a:t>Вторая по величине планета Солнечной системы. Она окружена множеством ярких колец, состоящих из обломков льда и камней Шестая от Солнца планета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21508" name="Рисунок 4" descr="1002118_0586_008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438400"/>
            <a:ext cx="484822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05400" y="2362200"/>
            <a:ext cx="3352800" cy="3763963"/>
          </a:xfrm>
        </p:spPr>
        <p:txBody>
          <a:bodyPr/>
          <a:lstStyle/>
          <a:p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 Сатурн-красивая планета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 Желто-оранжевого цвета.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 И кольцами камней и льда,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 Окружена она всегда.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264287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Уран.</a:t>
            </a:r>
            <a:br>
              <a:rPr lang="ru-RU" dirty="0" smtClean="0"/>
            </a:br>
            <a:r>
              <a:rPr lang="ru-RU" sz="2800" dirty="0" smtClean="0"/>
              <a:t>Состоит из маленького каменного ядра и замёрзших газов. Седьмая от Солнца планета</a:t>
            </a:r>
            <a:endParaRPr lang="ru-RU" dirty="0" smtClean="0"/>
          </a:p>
        </p:txBody>
      </p:sp>
      <p:pic>
        <p:nvPicPr>
          <p:cNvPr id="23555" name="Содержимое 3" descr="ura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2349454"/>
            <a:ext cx="4343400" cy="4127546"/>
          </a:xfrm>
        </p:spPr>
      </p:pic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sz="2000" dirty="0" smtClean="0"/>
              <a:t>Уран-лежебока, и встать ему лень,</a:t>
            </a:r>
          </a:p>
          <a:p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Подняться планете невмочь</a:t>
            </a:r>
          </a:p>
          <a:p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Сорокалетие длится там день</a:t>
            </a:r>
          </a:p>
          <a:p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И сорокалетие -ночь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3434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Нептун.</a:t>
            </a:r>
            <a:br>
              <a:rPr lang="ru-RU" dirty="0" smtClean="0"/>
            </a:br>
            <a:r>
              <a:rPr lang="ru-RU" sz="2800" dirty="0" smtClean="0"/>
              <a:t>Она мерцает голубоватым светом, напоминающим блеск воды. На планете свирепствуют самые сильные бури во всей Солнечной системе.</a:t>
            </a:r>
            <a:endParaRPr lang="ru-RU" dirty="0" smtClean="0"/>
          </a:p>
        </p:txBody>
      </p:sp>
      <p:pic>
        <p:nvPicPr>
          <p:cNvPr id="25603" name="Содержимое 3" descr="Neptune,_Earth_size_comparison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819400"/>
            <a:ext cx="4038600" cy="3733799"/>
          </a:xfrm>
        </p:spPr>
      </p:pic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4648200" y="3048000"/>
            <a:ext cx="4038600" cy="3078163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Планета Нептун от Земли далеко,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Увидеть ее в телескоп нелегко,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От Солнца по счету планета восьмая.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Царит на ней вечно зима ледяная.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4196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Плутон.</a:t>
            </a:r>
            <a:br>
              <a:rPr lang="ru-RU" dirty="0" smtClean="0"/>
            </a:br>
            <a:r>
              <a:rPr lang="ru-RU" sz="2800" dirty="0" smtClean="0"/>
              <a:t>Самая маленькая девятая планета Солнечной системы. Плутон так далёк от Солнца, что на его поверхности царит невероятный холод .</a:t>
            </a:r>
            <a:endParaRPr lang="ru-RU" dirty="0" smtClean="0"/>
          </a:p>
        </p:txBody>
      </p:sp>
      <p:pic>
        <p:nvPicPr>
          <p:cNvPr id="27652" name="Рисунок 4" descr="0_58bb3_de57970c_X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33254"/>
            <a:ext cx="3962400" cy="364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95800" y="2833254"/>
            <a:ext cx="4191000" cy="2957946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Несется в пространстве  далекий 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Плутон,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Он Солнца лучами едва освещен.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А чтоб не скучал в одиночестве он,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С ним спутник летит под названьем </a:t>
            </a:r>
          </a:p>
          <a:p>
            <a:pPr marL="0" indent="0">
              <a:buNone/>
            </a:pPr>
            <a:r>
              <a:rPr lang="ru-RU" sz="1800" dirty="0" smtClean="0"/>
              <a:t>Харон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246" y="4704541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00" name="Рисунок 5" descr="planeta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48681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7" descr="clip_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315913"/>
            <a:ext cx="10693400" cy="7218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925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Астрономическая считалка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1800" dirty="0" smtClean="0"/>
              <a:t>«Планеты ,стройся!»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Луне жил Звездочет,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планетам вел подсчет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Меркурий-раз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Венера-два-с,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Три –Земля,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Четыре –Марс,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Пять-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Юпитнр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Шесть-Сатурн,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Семь-Уран.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Восьмой-Нептун,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Девять дальше всех-Плутон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Кто не видит-выйди вон. А Усачев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2679754" cy="267975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7537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05" y="548680"/>
            <a:ext cx="3552395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91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Меркурий.</a:t>
            </a:r>
            <a:br>
              <a:rPr lang="ru-RU" dirty="0" smtClean="0"/>
            </a:br>
            <a:r>
              <a:rPr lang="ru-RU" sz="2800" dirty="0" smtClean="0"/>
              <a:t>Ближайшей к солнцу планетой является Меркурий. Это самая быстрая планета. </a:t>
            </a:r>
            <a:endParaRPr lang="ru-RU" dirty="0" smtClean="0"/>
          </a:p>
        </p:txBody>
      </p:sp>
      <p:pic>
        <p:nvPicPr>
          <p:cNvPr id="5123" name="Содержимое 3" descr="1255510244_33329.300x3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752600"/>
            <a:ext cx="3962400" cy="434340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267200" cy="45259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Меркурий-ближайшая к Солнцу планета,</a:t>
            </a: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Залит он лучами горячего света.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 много ему достается лучей,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Что эта планета других горячей!</a:t>
            </a:r>
          </a:p>
          <a:p>
            <a:pPr marL="0" indent="0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38862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Венера.</a:t>
            </a:r>
            <a:br>
              <a:rPr lang="ru-RU" smtClean="0"/>
            </a:br>
            <a:r>
              <a:rPr lang="ru-RU" sz="2800" smtClean="0"/>
              <a:t>Вторая от Солнца планета, выглядит как очень яркая звезда, её ещё называют «утренней звездой»</a:t>
            </a:r>
            <a:endParaRPr lang="ru-RU" smtClean="0"/>
          </a:p>
        </p:txBody>
      </p:sp>
      <p:pic>
        <p:nvPicPr>
          <p:cNvPr id="5" name="Picture 8" descr="http://www.astrogalaxy.ru/foto002/Venu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800918"/>
            <a:ext cx="4038600" cy="4124527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честь богини красоты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Названа Венера ,ты !</a:t>
            </a: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темных небесах сияешь,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Красотой нас озаряешь!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0386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Земля</a:t>
            </a:r>
            <a:br>
              <a:rPr lang="ru-RU" dirty="0" smtClean="0"/>
            </a:br>
            <a:r>
              <a:rPr lang="ru-RU" sz="2400" dirty="0" smtClean="0"/>
              <a:t>Третья планета от Солнца – Земля. Её называют «Голубая планета» - потому, что на ней много воды и она имеет воздушную оболочку.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11267" name="Содержимое 3" descr="01113a86132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04800" y="2286000"/>
            <a:ext cx="4040188" cy="4343400"/>
          </a:xfrm>
        </p:spPr>
      </p:pic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4041775" cy="3535362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 солнца третья по счету планета 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Наша земля поменьше звезды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 ей хватает тепла и света,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Чистого воздуха и воды!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889113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Марс.</a:t>
            </a:r>
            <a:br>
              <a:rPr lang="ru-RU" dirty="0" smtClean="0"/>
            </a:br>
            <a:r>
              <a:rPr lang="ru-RU" sz="2800" dirty="0" smtClean="0"/>
              <a:t>Марс  - четвёртая планета от солнца. Поверхность планеты содержит много железа, которое, окисляясь, даёт красный цвет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14339" name="Содержимое 4" descr="0a06e6b46626243f5b89170fe8bad88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800"/>
            <a:ext cx="4038600" cy="4419600"/>
          </a:xfrm>
        </p:spPr>
      </p:pic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1910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1800" dirty="0" smtClean="0"/>
              <a:t>Марс-таинственная планета.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Она по размерам чуть больше Луны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Из-за кроваво-красного цвета</a:t>
            </a:r>
          </a:p>
          <a:p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Назвали планету в честь бога войны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3434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Юпитер.</a:t>
            </a:r>
            <a:br>
              <a:rPr lang="ru-RU" dirty="0" smtClean="0"/>
            </a:br>
            <a:r>
              <a:rPr lang="ru-RU" sz="2800" dirty="0" smtClean="0"/>
              <a:t>Следующая планета от Солнца – самая большая в Солнечной системе. Пятая от Солнца планета</a:t>
            </a:r>
            <a:endParaRPr lang="ru-RU" dirty="0" smtClean="0"/>
          </a:p>
        </p:txBody>
      </p:sp>
      <p:pic>
        <p:nvPicPr>
          <p:cNvPr id="17411" name="Содержимое 3" descr="699px-Jupiter-Earth-Spot_compari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33252"/>
            <a:ext cx="4038600" cy="4267548"/>
          </a:xfrm>
        </p:spPr>
      </p:pic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4038600" cy="36877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Юпитер-больше всех планет,</a:t>
            </a: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 суши на планете нет.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Повсюду жидкий водород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лютый холод круглый год!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343400"/>
            <a:ext cx="2679754" cy="267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246</Words>
  <Application>Microsoft Office PowerPoint</Application>
  <PresentationFormat>Экран (4:3)</PresentationFormat>
  <Paragraphs>107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Планеты солнечной системы.</vt:lpstr>
      <vt:lpstr>Презентация PowerPoint</vt:lpstr>
      <vt:lpstr>Презентация PowerPoint</vt:lpstr>
      <vt:lpstr> Астрономическая считалка  «Планеты ,стройся!» </vt:lpstr>
      <vt:lpstr>Меркурий. Ближайшей к солнцу планетой является Меркурий. Это самая быстрая планета. </vt:lpstr>
      <vt:lpstr>Венера. Вторая от Солнца планета, выглядит как очень яркая звезда, её ещё называют «утренней звездой»</vt:lpstr>
      <vt:lpstr>  Земля Третья планета от Солнца – Земля. Её называют «Голубая планета» - потому, что на ней много воды и она имеет воздушную оболочку. </vt:lpstr>
      <vt:lpstr>   Марс. Марс  - четвёртая планета от солнца. Поверхность планеты содержит много железа, которое, окисляясь, даёт красный цвет  </vt:lpstr>
      <vt:lpstr> Юпитер. Следующая планета от Солнца – самая большая в Солнечной системе. Пятая от Солнца планета</vt:lpstr>
      <vt:lpstr>Сатурн. Вторая по величине планета Солнечной системы. Она окружена множеством ярких колец, состоящих из обломков льда и камней Шестая от Солнца планета </vt:lpstr>
      <vt:lpstr>Уран. Состоит из маленького каменного ядра и замёрзших газов. Седьмая от Солнца планета</vt:lpstr>
      <vt:lpstr>  Нептун. Она мерцает голубоватым светом, напоминающим блеск воды. На планете свирепствуют самые сильные бури во всей Солнечной системе.</vt:lpstr>
      <vt:lpstr>  Плутон. Самая маленькая девятая планета Солнечной системы. Плутон так далёк от Солнца, что на его поверхности царит невероятный холод 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естествознание</dc:subject>
  <dc:creator>Стрелкова Н.</dc:creator>
  <cp:lastModifiedBy>дом</cp:lastModifiedBy>
  <cp:revision>49</cp:revision>
  <cp:lastPrinted>1601-01-01T00:00:00Z</cp:lastPrinted>
  <dcterms:created xsi:type="dcterms:W3CDTF">1601-01-01T00:00:00Z</dcterms:created>
  <dcterms:modified xsi:type="dcterms:W3CDTF">2014-04-20T04:33:13Z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NXTAG2">
    <vt:lpwstr>000800ba1f0000000000010243100207f6000400038000</vt:lpwstr>
  </property>
</Properties>
</file>